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70" r:id="rId12"/>
    <p:sldId id="271" r:id="rId13"/>
    <p:sldId id="272" r:id="rId14"/>
    <p:sldId id="269" r:id="rId15"/>
    <p:sldId id="260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F0D4CB"/>
          </a:solidFill>
        </a:fill>
      </a:tcStyle>
    </a:wholeTbl>
    <a:band2H>
      <a:tcTxStyle/>
      <a:tcStyle>
        <a:tcBdr/>
        <a:fill>
          <a:solidFill>
            <a:srgbClr val="F8EBE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34"/>
    <p:restoredTop sz="76124"/>
  </p:normalViewPr>
  <p:slideViewPr>
    <p:cSldViewPr snapToGrid="0" snapToObjects="1">
      <p:cViewPr varScale="1">
        <p:scale>
          <a:sx n="84" d="100"/>
          <a:sy n="84" d="100"/>
        </p:scale>
        <p:origin x="200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png>
</file>

<file path=ppt/media/image2.png>
</file>

<file path=ppt/media/image3.png>
</file>

<file path=ppt/media/image4.jpeg>
</file>

<file path=ppt/media/image5.png>
</file>

<file path=ppt/media/image6.jp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Arial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这里是一个经典的用来调侃回调带来的问题的图。</a:t>
            </a:r>
            <a:endParaRPr kumimoji="1" lang="en-US" altLang="zh-CN" dirty="0"/>
          </a:p>
          <a:p>
            <a:r>
              <a:rPr kumimoji="1" lang="zh-CN" altLang="en-US" dirty="0"/>
              <a:t>随着异步步骤的增加，代码不断的横向发展。</a:t>
            </a:r>
            <a:endParaRPr kumimoji="1" lang="en-US" altLang="zh-CN" dirty="0"/>
          </a:p>
          <a:p>
            <a:r>
              <a:rPr kumimoji="1" lang="zh-CN" altLang="en-US" dirty="0"/>
              <a:t>缩进的金字塔越来越高。</a:t>
            </a:r>
            <a:endParaRPr kumimoji="1" lang="en-US" altLang="zh-CN" dirty="0"/>
          </a:p>
          <a:p>
            <a:r>
              <a:rPr kumimoji="1" lang="zh-CN" altLang="en-US" dirty="0"/>
              <a:t>底下的括号越来越长。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这里给代码带来了可维护性问题。</a:t>
            </a:r>
          </a:p>
        </p:txBody>
      </p:sp>
    </p:spTree>
    <p:extLst>
      <p:ext uri="{BB962C8B-B14F-4D97-AF65-F5344CB8AC3E}">
        <p14:creationId xmlns:p14="http://schemas.microsoft.com/office/powerpoint/2010/main" val="4022621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所谓的函数分解就是，把每一个异步步骤都拉出来作为一个函数</a:t>
            </a:r>
          </a:p>
        </p:txBody>
      </p:sp>
    </p:spTree>
    <p:extLst>
      <p:ext uri="{BB962C8B-B14F-4D97-AF65-F5344CB8AC3E}">
        <p14:creationId xmlns:p14="http://schemas.microsoft.com/office/powerpoint/2010/main" val="439118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这里有一个例子，使用</a:t>
            </a:r>
            <a:r>
              <a:rPr kumimoji="1" lang="en-US" altLang="zh-CN" dirty="0" err="1"/>
              <a:t>async</a:t>
            </a:r>
            <a:r>
              <a:rPr kumimoji="1" lang="zh-CN" altLang="en-US" dirty="0"/>
              <a:t>库的最常用的一个控制流函数</a:t>
            </a:r>
            <a:r>
              <a:rPr kumimoji="1" lang="en-US" altLang="zh-CN" dirty="0"/>
              <a:t>waterfall</a:t>
            </a:r>
            <a:r>
              <a:rPr kumimoji="1" lang="zh-CN" altLang="en-US" dirty="0"/>
              <a:t>，</a:t>
            </a:r>
            <a:r>
              <a:rPr kumimoji="1" lang="en-US" altLang="zh-CN" dirty="0"/>
              <a:t>waterfall</a:t>
            </a:r>
            <a:r>
              <a:rPr kumimoji="1" lang="zh-CN" altLang="en-US" dirty="0"/>
              <a:t>会一个接着一个执行里面的函数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用这个库有什么好处呢？</a:t>
            </a:r>
            <a:endParaRPr kumimoji="1" lang="en-US" altLang="zh-CN" dirty="0"/>
          </a:p>
          <a:p>
            <a:r>
              <a:rPr kumimoji="1" lang="zh-CN" altLang="en-US" dirty="0"/>
              <a:t>我们可以和前面的例子进行一个对比，前面的例子当中需要将下一步的函数，硬编码到当前一步的函数里面。</a:t>
            </a:r>
            <a:endParaRPr kumimoji="1" lang="en-US" altLang="zh-CN" dirty="0"/>
          </a:p>
          <a:p>
            <a:r>
              <a:rPr kumimoji="1" lang="zh-CN" altLang="en-US" dirty="0"/>
              <a:t>用了这个库以后它只要求我们的每一个步骤的末尾调用一个</a:t>
            </a:r>
            <a:r>
              <a:rPr kumimoji="1" lang="en-US" altLang="zh-CN" dirty="0"/>
              <a:t>callback</a:t>
            </a:r>
            <a:r>
              <a:rPr kumimoji="1" lang="zh-CN" altLang="en-US" dirty="0"/>
              <a:t>，把结果传入进去就行。</a:t>
            </a:r>
            <a:endParaRPr kumimoji="1" lang="en-US" altLang="zh-CN" dirty="0"/>
          </a:p>
          <a:p>
            <a:r>
              <a:rPr kumimoji="1" lang="zh-CN" altLang="en-US" dirty="0"/>
              <a:t>这样就解除了前一步和后一步之间的耦合了。</a:t>
            </a:r>
            <a:endParaRPr kumimoji="1" lang="en-US" altLang="zh-CN" dirty="0"/>
          </a:p>
          <a:p>
            <a:r>
              <a:rPr kumimoji="1" lang="zh-CN" altLang="en-US" dirty="0"/>
              <a:t>解除了耦合以后，这些函数的复用，就不用改代码了。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当然这个库也有缺点，那就是它的控制流函数可不只有</a:t>
            </a:r>
            <a:r>
              <a:rPr kumimoji="1" lang="en-US" altLang="zh-CN" dirty="0"/>
              <a:t>waterfall</a:t>
            </a:r>
            <a:r>
              <a:rPr kumimoji="1" lang="zh-CN" altLang="en-US" dirty="0"/>
              <a:t>一个，为了适应各种情况，还有一个列表的函数在等着我们。</a:t>
            </a:r>
          </a:p>
        </p:txBody>
      </p:sp>
    </p:spTree>
    <p:extLst>
      <p:ext uri="{BB962C8B-B14F-4D97-AF65-F5344CB8AC3E}">
        <p14:creationId xmlns:p14="http://schemas.microsoft.com/office/powerpoint/2010/main" val="2245871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接下来是</a:t>
            </a:r>
            <a:r>
              <a:rPr kumimoji="1" lang="en-US" altLang="zh-CN" dirty="0" err="1"/>
              <a:t>co.js</a:t>
            </a:r>
            <a:r>
              <a:rPr kumimoji="1" lang="zh-CN" altLang="en-US" dirty="0"/>
              <a:t>的示例代码，它的核心代码非常的短小，只有几行，就在最下面。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这个核心代码做的事情很简单，就是启动一个迭代器，迭代器迭代出来的结果，就作为下一次迭代的参数，</a:t>
            </a:r>
            <a:endParaRPr kumimoji="1" lang="en-US" altLang="zh-CN" dirty="0"/>
          </a:p>
          <a:p>
            <a:r>
              <a:rPr kumimoji="1" lang="zh-CN" altLang="en-US" dirty="0"/>
              <a:t>一直迭代，直到迭代器完成为止。虽然真实的库文件要更加复杂，但是第一版的源代码只有</a:t>
            </a:r>
            <a:r>
              <a:rPr kumimoji="1" lang="en-US" altLang="zh-CN" dirty="0"/>
              <a:t>200</a:t>
            </a:r>
            <a:r>
              <a:rPr kumimoji="1" lang="zh-CN" altLang="en-US" dirty="0"/>
              <a:t>行。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真正支持它完成这些功能的有很大一部分是</a:t>
            </a:r>
            <a:r>
              <a:rPr kumimoji="1" lang="en-US" altLang="zh-CN" dirty="0"/>
              <a:t>es6</a:t>
            </a:r>
            <a:r>
              <a:rPr kumimoji="1" lang="zh-CN" altLang="en-US" dirty="0"/>
              <a:t>的新语法，生成器</a:t>
            </a:r>
            <a:r>
              <a:rPr kumimoji="1" lang="en-US" altLang="zh-CN" dirty="0"/>
              <a:t>generator</a:t>
            </a:r>
            <a:r>
              <a:rPr kumimoji="1" lang="zh-CN" altLang="en-US" dirty="0"/>
              <a:t>，</a:t>
            </a:r>
            <a:endParaRPr kumimoji="1" lang="en-US" altLang="zh-CN" dirty="0"/>
          </a:p>
          <a:p>
            <a:r>
              <a:rPr kumimoji="1" lang="zh-CN" altLang="en-US" dirty="0"/>
              <a:t>说起来这个库使用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生成器相关的待会会说</a:t>
            </a:r>
          </a:p>
        </p:txBody>
      </p:sp>
    </p:spTree>
    <p:extLst>
      <p:ext uri="{BB962C8B-B14F-4D97-AF65-F5344CB8AC3E}">
        <p14:creationId xmlns:p14="http://schemas.microsoft.com/office/powerpoint/2010/main" val="1275232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闻名不如意见，下面看一下</a:t>
            </a:r>
            <a:r>
              <a:rPr kumimoji="1" lang="en-US" altLang="zh-CN" dirty="0"/>
              <a:t>promise</a:t>
            </a:r>
            <a:r>
              <a:rPr kumimoji="1" lang="zh-CN" altLang="en-US" dirty="0"/>
              <a:t>要怎么用。</a:t>
            </a:r>
          </a:p>
        </p:txBody>
      </p:sp>
    </p:spTree>
    <p:extLst>
      <p:ext uri="{BB962C8B-B14F-4D97-AF65-F5344CB8AC3E}">
        <p14:creationId xmlns:p14="http://schemas.microsoft.com/office/powerpoint/2010/main" val="1252409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上面说了这么多的优缺点，但具体情况下，应该使用哪一个呢？</a:t>
            </a:r>
            <a:endParaRPr kumimoji="1" lang="en-US" altLang="zh-CN" dirty="0"/>
          </a:p>
          <a:p>
            <a:r>
              <a:rPr kumimoji="1" lang="zh-CN" altLang="en-US" dirty="0"/>
              <a:t>这个列表只作为一个参考，至于实战的时候应该要用哪个呢？具体例子还是要具体分析。</a:t>
            </a:r>
            <a:endParaRPr kumimoji="1" lang="en-US" altLang="zh-CN" dirty="0"/>
          </a:p>
          <a:p>
            <a:r>
              <a:rPr kumimoji="1" lang="zh-CN" altLang="en-US" dirty="0"/>
              <a:t>除了上面的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个方法以外，还有另外一个方法。</a:t>
            </a:r>
            <a:endParaRPr kumimoji="1" lang="en-US" altLang="zh-CN" dirty="0"/>
          </a:p>
          <a:p>
            <a:r>
              <a:rPr kumimoji="1" lang="en-US" altLang="zh-CN" dirty="0"/>
              <a:t>await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async</a:t>
            </a:r>
            <a:r>
              <a:rPr kumimoji="1" lang="zh-CN" altLang="en-US" dirty="0"/>
              <a:t>关键字</a:t>
            </a:r>
          </a:p>
        </p:txBody>
      </p:sp>
    </p:spTree>
    <p:extLst>
      <p:ext uri="{BB962C8B-B14F-4D97-AF65-F5344CB8AC3E}">
        <p14:creationId xmlns:p14="http://schemas.microsoft.com/office/powerpoint/2010/main" val="621821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1331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最后推荐两本书，一本是</a:t>
            </a:r>
            <a:r>
              <a:rPr kumimoji="1" lang="en-US" altLang="zh-CN" dirty="0"/>
              <a:t>《</a:t>
            </a:r>
            <a:r>
              <a:rPr lang="en" altLang="zh-CN" sz="1200" b="0" i="0" dirty="0">
                <a:effectLst/>
                <a:latin typeface="+mj-lt"/>
                <a:ea typeface="+mj-ea"/>
                <a:cs typeface="+mj-cs"/>
                <a:sym typeface="Arial"/>
              </a:rPr>
              <a:t>JavaScript</a:t>
            </a:r>
            <a:r>
              <a:rPr lang="zh-CN" altLang="en-US" sz="1200" b="0" i="0" dirty="0">
                <a:effectLst/>
                <a:latin typeface="+mj-lt"/>
                <a:ea typeface="+mj-ea"/>
                <a:cs typeface="+mj-cs"/>
                <a:sym typeface="Arial"/>
              </a:rPr>
              <a:t>异步编程</a:t>
            </a:r>
            <a:r>
              <a:rPr kumimoji="1" lang="en-US" altLang="zh-CN" dirty="0"/>
              <a:t>》</a:t>
            </a:r>
            <a:r>
              <a:rPr kumimoji="1" lang="zh-CN" altLang="en-US" dirty="0"/>
              <a:t>，另外一本是</a:t>
            </a:r>
            <a:r>
              <a:rPr kumimoji="1" lang="en-US" altLang="zh-CN" dirty="0"/>
              <a:t>《</a:t>
            </a:r>
            <a:r>
              <a:rPr lang="zh-CN" altLang="en-US" sz="1200" b="0" i="0" dirty="0">
                <a:effectLst/>
                <a:latin typeface="+mj-lt"/>
                <a:ea typeface="+mj-ea"/>
                <a:cs typeface="+mj-cs"/>
                <a:sym typeface="Arial"/>
              </a:rPr>
              <a:t>你不知道的</a:t>
            </a:r>
            <a:r>
              <a:rPr lang="en" altLang="zh-CN" sz="1200" b="0" i="0" dirty="0">
                <a:effectLst/>
                <a:latin typeface="+mj-lt"/>
                <a:ea typeface="+mj-ea"/>
                <a:cs typeface="+mj-cs"/>
                <a:sym typeface="Arial"/>
              </a:rPr>
              <a:t>JavaScript</a:t>
            </a:r>
            <a:r>
              <a:rPr lang="zh-CN" altLang="en" sz="1200" b="0" i="0" dirty="0">
                <a:effectLst/>
                <a:latin typeface="+mj-lt"/>
                <a:ea typeface="+mj-ea"/>
                <a:cs typeface="+mj-cs"/>
                <a:sym typeface="Arial"/>
              </a:rPr>
              <a:t>（</a:t>
            </a:r>
            <a:r>
              <a:rPr lang="zh-CN" altLang="en-US" sz="1200" b="0" i="0" dirty="0">
                <a:effectLst/>
                <a:latin typeface="+mj-lt"/>
                <a:ea typeface="+mj-ea"/>
                <a:cs typeface="+mj-cs"/>
                <a:sym typeface="Arial"/>
              </a:rPr>
              <a:t>中卷）</a:t>
            </a:r>
            <a:r>
              <a:rPr kumimoji="1" lang="en-US" altLang="zh-CN" dirty="0"/>
              <a:t>》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想要更加深入了解一些本次讲座中的内容的，可以读一下。</a:t>
            </a:r>
          </a:p>
        </p:txBody>
      </p:sp>
    </p:spTree>
    <p:extLst>
      <p:ext uri="{BB962C8B-B14F-4D97-AF65-F5344CB8AC3E}">
        <p14:creationId xmlns:p14="http://schemas.microsoft.com/office/powerpoint/2010/main" val="797422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文本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标题文本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4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3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文本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1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标题文本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1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75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5" name="图片占位符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6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 1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0" y="5662898"/>
            <a:ext cx="12192000" cy="1194817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图片 1" descr="图片 1"/>
          <p:cNvPicPr>
            <a:picLocks noChangeAspect="1"/>
          </p:cNvPicPr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10041680" y="382589"/>
            <a:ext cx="1674071" cy="45085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610600" y="6356350"/>
            <a:ext cx="358413" cy="35066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914400" marR="0" indent="-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914400" marR="0" indent="-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914400" marR="0" indent="-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914400" marR="0" indent="-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914400" marR="0" indent="-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914400" marR="0" indent="-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91440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91440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91440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16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488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code/async2.j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code/async1.j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图片 1" descr="图片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2563" y="422275"/>
            <a:ext cx="3975101" cy="646113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矩形 4"/>
          <p:cNvSpPr txBox="1"/>
          <p:nvPr/>
        </p:nvSpPr>
        <p:spPr>
          <a:xfrm>
            <a:off x="8897938" y="2574925"/>
            <a:ext cx="1160464" cy="352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1800"/>
              </a:lnSpc>
              <a:defRPr b="1" spc="300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品牌部</a:t>
            </a:r>
          </a:p>
        </p:txBody>
      </p:sp>
      <p:sp>
        <p:nvSpPr>
          <p:cNvPr id="116" name="矩形 2"/>
          <p:cNvSpPr txBox="1"/>
          <p:nvPr/>
        </p:nvSpPr>
        <p:spPr>
          <a:xfrm>
            <a:off x="8897938" y="2820988"/>
            <a:ext cx="961391" cy="326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marL="285750" indent="-285750">
              <a:lnSpc>
                <a:spcPts val="1800"/>
              </a:lnSpc>
              <a:buSzPct val="100000"/>
              <a:buFont typeface="Arial"/>
              <a:buChar char="•"/>
              <a:defRPr sz="1200" spc="300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欧阳䶮</a:t>
            </a:r>
          </a:p>
        </p:txBody>
      </p:sp>
      <p:sp>
        <p:nvSpPr>
          <p:cNvPr id="117" name="矩形 6"/>
          <p:cNvSpPr txBox="1"/>
          <p:nvPr/>
        </p:nvSpPr>
        <p:spPr>
          <a:xfrm>
            <a:off x="8897938" y="2984500"/>
            <a:ext cx="961391" cy="326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marL="285750" indent="-285750">
              <a:lnSpc>
                <a:spcPts val="1800"/>
              </a:lnSpc>
              <a:buSzPct val="100000"/>
              <a:buFont typeface="Arial"/>
              <a:buChar char="•"/>
              <a:defRPr sz="1200" spc="300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罗博雅</a:t>
            </a:r>
          </a:p>
        </p:txBody>
      </p:sp>
      <p:pic>
        <p:nvPicPr>
          <p:cNvPr id="118" name="图片 1" descr="图片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6356" y="-10161"/>
            <a:ext cx="12284076" cy="691674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文本框 3"/>
          <p:cNvSpPr txBox="1"/>
          <p:nvPr/>
        </p:nvSpPr>
        <p:spPr>
          <a:xfrm>
            <a:off x="206996" y="2572031"/>
            <a:ext cx="8208138" cy="1678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3600">
                <a:solidFill>
                  <a:schemeClr val="accent3">
                    <a:lumOff val="44000"/>
                  </a:schemeClr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dirty="0"/>
              <a:t>             </a:t>
            </a:r>
            <a:r>
              <a:rPr lang="zh-CN" altLang="en-US" dirty="0"/>
              <a:t>异步编程</a:t>
            </a:r>
            <a:endParaRPr dirty="0"/>
          </a:p>
          <a:p>
            <a:pPr>
              <a:lnSpc>
                <a:spcPct val="150000"/>
              </a:lnSpc>
              <a:defRPr sz="3600">
                <a:solidFill>
                  <a:schemeClr val="accent3">
                    <a:lumOff val="44000"/>
                  </a:schemeClr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dirty="0"/>
              <a:t>		</a:t>
            </a:r>
            <a:r>
              <a:rPr dirty="0" err="1"/>
              <a:t>萧镇升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5764"/>
            <a:ext cx="8354291" cy="710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buSzPct val="100000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en-US" altLang="zh-CN" dirty="0">
                <a:sym typeface="Arial"/>
              </a:rPr>
              <a:t>Promise</a:t>
            </a:r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DCAA820-9469-EE43-B9FC-C101FFE7FB9B}"/>
              </a:ext>
            </a:extLst>
          </p:cNvPr>
          <p:cNvSpPr txBox="1"/>
          <p:nvPr/>
        </p:nvSpPr>
        <p:spPr>
          <a:xfrm>
            <a:off x="930244" y="1386840"/>
            <a:ext cx="85536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Promise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9064140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5764"/>
            <a:ext cx="8354291" cy="710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buSzPct val="100000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en-US" altLang="zh-CN" dirty="0">
                <a:sym typeface="Arial"/>
              </a:rPr>
              <a:t>Promise</a:t>
            </a:r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DCAA820-9469-EE43-B9FC-C101FFE7FB9B}"/>
              </a:ext>
            </a:extLst>
          </p:cNvPr>
          <p:cNvSpPr txBox="1"/>
          <p:nvPr/>
        </p:nvSpPr>
        <p:spPr>
          <a:xfrm>
            <a:off x="930244" y="1310640"/>
            <a:ext cx="3769620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Promise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的基础使用方法：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示例二</a:t>
            </a:r>
            <a:endParaRPr lang="zh-CN" altLang="en-US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29160753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5764"/>
            <a:ext cx="8354291" cy="710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buSzPct val="100000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>
                <a:sym typeface="Arial"/>
              </a:rPr>
              <a:t>各种方法的优缺点</a:t>
            </a:r>
            <a:endParaRPr lang="en-US" altLang="zh-CN" dirty="0">
              <a:sym typeface="Arial"/>
            </a:endParaRPr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DCAA820-9469-EE43-B9FC-C101FFE7FB9B}"/>
              </a:ext>
            </a:extLst>
          </p:cNvPr>
          <p:cNvSpPr txBox="1"/>
          <p:nvPr/>
        </p:nvSpPr>
        <p:spPr>
          <a:xfrm>
            <a:off x="930244" y="1310640"/>
            <a:ext cx="9017851" cy="45243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1.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函数分解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	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优点：简单，不依赖任何东西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	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缺点：前后步骤通过函数名称耦合起来了，复用起来要修改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2.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异步库：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	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优点：解耦了每一步骤的函数便于复用了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	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缺点：引入了一个库，视情况它可能很大，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		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为了适应各种情况，它可能有很多控制流函数，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		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不熟悉这些函数的人看起来也很累。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3.promise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：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	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优点：</a:t>
            </a: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es6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标准推荐，旧浏览器可以</a:t>
            </a:r>
            <a:r>
              <a:rPr lang="en-US" altLang="zh-CN" sz="2400" b="1" dirty="0" err="1">
                <a:solidFill>
                  <a:srgbClr val="808080"/>
                </a:solidFill>
                <a:latin typeface="+mj-lt"/>
                <a:ea typeface="+mj-ea"/>
                <a:cs typeface="+mj-cs"/>
              </a:rPr>
              <a:t>polyfill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兼容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		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标准推荐意味着什么呢？意味着正经程序员都应该懂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	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缺点：</a:t>
            </a: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then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then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then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的调用链对阅读干扰很大</a:t>
            </a:r>
          </a:p>
        </p:txBody>
      </p:sp>
    </p:spTree>
    <p:extLst>
      <p:ext uri="{BB962C8B-B14F-4D97-AF65-F5344CB8AC3E}">
        <p14:creationId xmlns:p14="http://schemas.microsoft.com/office/powerpoint/2010/main" val="1581868840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5764"/>
            <a:ext cx="8354291" cy="710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kumimoji="1" lang="en-US" altLang="zh-CN" dirty="0"/>
              <a:t>await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async</a:t>
            </a:r>
            <a:r>
              <a:rPr kumimoji="1" lang="zh-CN" altLang="en-US" dirty="0"/>
              <a:t>关键字</a:t>
            </a:r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22204726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4482"/>
            <a:ext cx="8354291" cy="713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buSzPct val="100000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>
                <a:sym typeface="Arial"/>
              </a:rPr>
              <a:t>推荐</a:t>
            </a:r>
            <a:endParaRPr lang="en-US" altLang="zh-CN" dirty="0">
              <a:sym typeface="Arial"/>
            </a:endParaRPr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1D80DE0-F8B4-664D-879C-E16C60B02D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2890" y="1841500"/>
            <a:ext cx="2197100" cy="3175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BB9742F-5566-2A49-AF3C-8F5D5F8B6D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8464" y="2000250"/>
            <a:ext cx="21971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15735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图片 11" descr="图片 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88" y="0"/>
            <a:ext cx="12284076" cy="6916739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矩形 4"/>
          <p:cNvSpPr txBox="1"/>
          <p:nvPr/>
        </p:nvSpPr>
        <p:spPr>
          <a:xfrm>
            <a:off x="3670300" y="2601913"/>
            <a:ext cx="5059363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7500" b="1">
                <a:solidFill>
                  <a:schemeClr val="accent3">
                    <a:lumOff val="44000"/>
                  </a:schemeClr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谢 谢 观 看</a:t>
            </a:r>
          </a:p>
        </p:txBody>
      </p:sp>
      <p:sp>
        <p:nvSpPr>
          <p:cNvPr id="135" name="矩形 1"/>
          <p:cNvSpPr/>
          <p:nvPr/>
        </p:nvSpPr>
        <p:spPr>
          <a:xfrm>
            <a:off x="184150" y="346075"/>
            <a:ext cx="3938588" cy="1354138"/>
          </a:xfrm>
          <a:prstGeom prst="rect">
            <a:avLst/>
          </a:prstGeom>
          <a:solidFill>
            <a:srgbClr val="14AAC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36" name="矩形 1"/>
          <p:cNvSpPr/>
          <p:nvPr/>
        </p:nvSpPr>
        <p:spPr>
          <a:xfrm>
            <a:off x="2978149" y="471487"/>
            <a:ext cx="9312276" cy="7699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4" y="237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1434" y="237"/>
                </a:lnTo>
                <a:close/>
              </a:path>
            </a:pathLst>
          </a:custGeom>
          <a:solidFill>
            <a:schemeClr val="accent3">
              <a:lumOff val="44000"/>
              <a:alpha val="50195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37" name="矩形 1"/>
          <p:cNvSpPr/>
          <p:nvPr/>
        </p:nvSpPr>
        <p:spPr>
          <a:xfrm>
            <a:off x="3216274" y="477837"/>
            <a:ext cx="9310690" cy="7699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4" y="237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1434" y="237"/>
                </a:lnTo>
                <a:close/>
              </a:path>
            </a:pathLst>
          </a:cu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38" name="矩形 8"/>
          <p:cNvSpPr txBox="1"/>
          <p:nvPr/>
        </p:nvSpPr>
        <p:spPr>
          <a:xfrm>
            <a:off x="3927474" y="550862"/>
            <a:ext cx="537582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 algn="just">
              <a:defRPr sz="1500">
                <a:solidFill>
                  <a:srgbClr val="08A3D1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中国广东省广州市黄埔区科学城开创大道2819号   邮编 510530</a:t>
            </a:r>
          </a:p>
        </p:txBody>
      </p:sp>
      <p:sp>
        <p:nvSpPr>
          <p:cNvPr id="139" name="矩形 9"/>
          <p:cNvSpPr txBox="1"/>
          <p:nvPr/>
        </p:nvSpPr>
        <p:spPr>
          <a:xfrm>
            <a:off x="9842499" y="550862"/>
            <a:ext cx="1832966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 algn="just">
              <a:defRPr sz="1500" b="1">
                <a:solidFill>
                  <a:srgbClr val="08A3D1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www.gosuncn.com</a:t>
            </a:r>
          </a:p>
        </p:txBody>
      </p:sp>
      <p:sp>
        <p:nvSpPr>
          <p:cNvPr id="140" name="矩形 10"/>
          <p:cNvSpPr txBox="1"/>
          <p:nvPr/>
        </p:nvSpPr>
        <p:spPr>
          <a:xfrm>
            <a:off x="9858374" y="862012"/>
            <a:ext cx="1554751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 algn="just">
              <a:defRPr sz="1500">
                <a:solidFill>
                  <a:srgbClr val="08A3D1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股票代码 300098</a:t>
            </a:r>
          </a:p>
        </p:txBody>
      </p:sp>
      <p:sp>
        <p:nvSpPr>
          <p:cNvPr id="141" name="矩形 11"/>
          <p:cNvSpPr txBox="1"/>
          <p:nvPr/>
        </p:nvSpPr>
        <p:spPr>
          <a:xfrm>
            <a:off x="4024312" y="862012"/>
            <a:ext cx="5134532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 algn="just">
              <a:defRPr sz="1500">
                <a:solidFill>
                  <a:srgbClr val="08A3D1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+86 020 </a:t>
            </a:r>
            <a:r>
              <a:rPr b="1"/>
              <a:t>32068888</a:t>
            </a:r>
            <a:r>
              <a:t>（电话）      +86 020 </a:t>
            </a:r>
            <a:r>
              <a:rPr b="1"/>
              <a:t>32032888</a:t>
            </a:r>
            <a:r>
              <a:t>（传真）</a:t>
            </a:r>
          </a:p>
        </p:txBody>
      </p:sp>
      <p:pic>
        <p:nvPicPr>
          <p:cNvPr id="142" name="图片 2" descr="图片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4500" y="622300"/>
            <a:ext cx="2320925" cy="6254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383957"/>
            <a:ext cx="8354291" cy="774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讲座大纲</a:t>
            </a:r>
            <a:endParaRPr dirty="0"/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文本框 2"/>
          <p:cNvSpPr txBox="1"/>
          <p:nvPr/>
        </p:nvSpPr>
        <p:spPr>
          <a:xfrm>
            <a:off x="590205" y="1158151"/>
            <a:ext cx="7261022" cy="4524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buSzPct val="100000"/>
              <a:buAutoNum type="arabicPeriod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/>
              <a:t>什么是回调</a:t>
            </a:r>
            <a:endParaRPr lang="en-US" altLang="zh-CN" dirty="0"/>
          </a:p>
          <a:p>
            <a:pPr marL="342900" indent="-342900">
              <a:buSzPct val="100000"/>
              <a:buAutoNum type="arabicPeriod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/>
              <a:t>什么是异步</a:t>
            </a:r>
            <a:endParaRPr lang="en-US" altLang="zh-CN" dirty="0"/>
          </a:p>
          <a:p>
            <a:pPr marL="342900" indent="-342900">
              <a:buSzPct val="100000"/>
              <a:buAutoNum type="arabicPeriod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/>
              <a:t>异步和回调的关系</a:t>
            </a:r>
            <a:endParaRPr lang="en-US" altLang="zh-CN" dirty="0"/>
          </a:p>
          <a:p>
            <a:pPr marL="342900" indent="-342900">
              <a:buSzPct val="100000"/>
              <a:buAutoNum type="arabicPeriod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endParaRPr lang="en-US" altLang="zh-CN" dirty="0"/>
          </a:p>
          <a:p>
            <a:pPr marL="342900" indent="-342900">
              <a:buSzPct val="100000"/>
              <a:buAutoNum type="arabicPeriod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/>
              <a:t>异步函数的发展</a:t>
            </a:r>
            <a:endParaRPr lang="en-US" altLang="zh-CN" dirty="0"/>
          </a:p>
          <a:p>
            <a:pPr marL="342900" indent="-342900">
              <a:buSzPct val="100000"/>
              <a:buAutoNum type="arabicPeriod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en-US" altLang="zh-CN" dirty="0"/>
              <a:t>Promise</a:t>
            </a:r>
          </a:p>
          <a:p>
            <a:pPr marL="342900" indent="-342900">
              <a:buSzPct val="100000"/>
              <a:buAutoNum type="arabicPeriod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en-US" dirty="0"/>
              <a:t>await</a:t>
            </a:r>
            <a:r>
              <a:rPr lang="zh-CN" altLang="en-US" dirty="0"/>
              <a:t>、</a:t>
            </a:r>
            <a:r>
              <a:rPr lang="en-US" altLang="zh-CN" dirty="0" err="1"/>
              <a:t>async</a:t>
            </a:r>
            <a:endParaRPr lang="en-US" altLang="zh-CN" dirty="0"/>
          </a:p>
          <a:p>
            <a:pPr marL="342900" indent="-342900">
              <a:buSzPct val="100000"/>
              <a:buAutoNum type="arabicPeriod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endParaRPr lang="en-US" altLang="zh-CN" dirty="0"/>
          </a:p>
          <a:p>
            <a:pPr marL="342900" indent="-342900">
              <a:buSzPct val="100000"/>
              <a:buAutoNum type="arabicPeriod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/>
              <a:t>生成器</a:t>
            </a:r>
            <a:endParaRPr lang="en-US" altLang="zh-CN" dirty="0"/>
          </a:p>
          <a:p>
            <a:pPr marL="342900" indent="-342900">
              <a:buSzPct val="100000"/>
              <a:buAutoNum type="arabicPeriod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/>
              <a:t>生成器与状态机</a:t>
            </a:r>
            <a:endParaRPr lang="en-US" altLang="zh-CN" dirty="0"/>
          </a:p>
          <a:p>
            <a:pPr marL="342900" indent="-342900">
              <a:buSzPct val="100000"/>
              <a:buAutoNum type="arabicPeriod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en-US" altLang="zh-CN" dirty="0"/>
              <a:t>Babel</a:t>
            </a:r>
            <a:r>
              <a:rPr lang="zh-CN" altLang="en-US" dirty="0"/>
              <a:t>生成出来的代码调试</a:t>
            </a:r>
            <a:endParaRPr dirty="0"/>
          </a:p>
          <a:p>
            <a:pPr lvl="1" indent="228600"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4161"/>
            <a:ext cx="8354291" cy="713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什么是回调</a:t>
            </a:r>
            <a:endParaRPr dirty="0"/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文本框 2"/>
          <p:cNvSpPr txBox="1"/>
          <p:nvPr/>
        </p:nvSpPr>
        <p:spPr>
          <a:xfrm>
            <a:off x="590205" y="1158151"/>
            <a:ext cx="726102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lvl="1" indent="228600"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9633313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4161"/>
            <a:ext cx="8354291" cy="713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buSzPct val="100000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>
                <a:sym typeface="Arial"/>
              </a:rPr>
              <a:t>什么是异步</a:t>
            </a:r>
            <a:endParaRPr lang="en-US" altLang="zh-CN" dirty="0">
              <a:sym typeface="Arial"/>
            </a:endParaRPr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文本框 2"/>
          <p:cNvSpPr txBox="1"/>
          <p:nvPr/>
        </p:nvSpPr>
        <p:spPr>
          <a:xfrm>
            <a:off x="590205" y="1158151"/>
            <a:ext cx="726102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lvl="1" indent="228600"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567751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4161"/>
            <a:ext cx="8354291" cy="713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异步和回调的关系</a:t>
            </a:r>
            <a:endParaRPr lang="en-US" altLang="zh-CN" dirty="0"/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文本框 2"/>
          <p:cNvSpPr txBox="1"/>
          <p:nvPr/>
        </p:nvSpPr>
        <p:spPr>
          <a:xfrm>
            <a:off x="590204" y="1158151"/>
            <a:ext cx="11352751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 lvl="1" indent="228600"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/>
              <a:t>从之前的内容可以知道，异步需要用到回调，但是用到回调的不一定就是异步。</a:t>
            </a:r>
            <a:endParaRPr lang="en-US" altLang="zh-CN" dirty="0"/>
          </a:p>
          <a:p>
            <a:pPr lvl="1" indent="228600"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endParaRPr lang="en-US" altLang="zh-CN" dirty="0"/>
          </a:p>
          <a:p>
            <a:pPr lvl="1" indent="228600"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/>
              <a:t>既然他们是不一样的就要遵守一些原则。</a:t>
            </a:r>
            <a:endParaRPr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2F3D67C-D287-9740-BD84-6B4B61D49469}"/>
              </a:ext>
            </a:extLst>
          </p:cNvPr>
          <p:cNvSpPr txBox="1"/>
          <p:nvPr/>
        </p:nvSpPr>
        <p:spPr>
          <a:xfrm>
            <a:off x="812456" y="2555789"/>
            <a:ext cx="2554543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先来看一个例子：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  <a:hlinkClick r:id="rId3"/>
              </a:rPr>
              <a:t>示例</a:t>
            </a: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  <a:hlinkClick r:id="rId3"/>
              </a:rPr>
              <a:t>1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3E436B-AFB6-6A4A-B420-A28454DA33E5}"/>
              </a:ext>
            </a:extLst>
          </p:cNvPr>
          <p:cNvSpPr txBox="1"/>
          <p:nvPr/>
        </p:nvSpPr>
        <p:spPr>
          <a:xfrm>
            <a:off x="812456" y="3584093"/>
            <a:ext cx="896976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结论：同一个函数，时而异步时而同步，容易导致执行时序混乱。</a:t>
            </a:r>
          </a:p>
        </p:txBody>
      </p:sp>
    </p:spTree>
    <p:extLst>
      <p:ext uri="{BB962C8B-B14F-4D97-AF65-F5344CB8AC3E}">
        <p14:creationId xmlns:p14="http://schemas.microsoft.com/office/powerpoint/2010/main" val="3691246820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4482"/>
            <a:ext cx="8354291" cy="713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buSzPct val="100000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>
                <a:sym typeface="Arial"/>
              </a:rPr>
              <a:t>异步函数的发展</a:t>
            </a:r>
            <a:endParaRPr lang="en-US" altLang="zh-CN" dirty="0">
              <a:sym typeface="Arial"/>
            </a:endParaRPr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文本框 2"/>
          <p:cNvSpPr txBox="1"/>
          <p:nvPr/>
        </p:nvSpPr>
        <p:spPr>
          <a:xfrm>
            <a:off x="590205" y="1241543"/>
            <a:ext cx="7302587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 lvl="1" indent="228600"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/>
              <a:t>异步虽好，但问题不少：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B2D07D2-C0B1-0744-8C0B-3ACE1BB2458D}"/>
              </a:ext>
            </a:extLst>
          </p:cNvPr>
          <p:cNvSpPr txBox="1"/>
          <p:nvPr/>
        </p:nvSpPr>
        <p:spPr>
          <a:xfrm>
            <a:off x="812456" y="1983909"/>
            <a:ext cx="224676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回调地狱问题：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DCC8A28-129A-504E-8489-454ECEFF6A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223" y="1983909"/>
            <a:ext cx="76200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17117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  <p:bldP spid="123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4482"/>
            <a:ext cx="8354291" cy="713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buSzPct val="100000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>
                <a:sym typeface="Arial"/>
              </a:rPr>
              <a:t>异步函数的发展</a:t>
            </a:r>
            <a:endParaRPr lang="en-US" altLang="zh-CN" dirty="0">
              <a:sym typeface="Arial"/>
            </a:endParaRPr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4011C72-6745-9242-A6F8-BB31BAE54ABD}"/>
              </a:ext>
            </a:extLst>
          </p:cNvPr>
          <p:cNvSpPr txBox="1"/>
          <p:nvPr/>
        </p:nvSpPr>
        <p:spPr>
          <a:xfrm>
            <a:off x="930244" y="1310640"/>
            <a:ext cx="3630159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解决办法</a:t>
            </a: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1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：拆解</a:t>
            </a:r>
            <a:r>
              <a:rPr lang="en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function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zh-CN" altLang="en-US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EF0689-F0AA-9A40-929B-49962F5299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1127626"/>
            <a:ext cx="81280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5952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4482"/>
            <a:ext cx="8354291" cy="713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buSzPct val="100000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>
                <a:sym typeface="Arial"/>
              </a:rPr>
              <a:t>异步函数的发展</a:t>
            </a:r>
            <a:endParaRPr lang="en-US" altLang="zh-CN" dirty="0">
              <a:sym typeface="Arial"/>
            </a:endParaRPr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4011C72-6745-9242-A6F8-BB31BAE54ABD}"/>
              </a:ext>
            </a:extLst>
          </p:cNvPr>
          <p:cNvSpPr txBox="1"/>
          <p:nvPr/>
        </p:nvSpPr>
        <p:spPr>
          <a:xfrm>
            <a:off x="930244" y="1310640"/>
            <a:ext cx="3957172" cy="19389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解决办法</a:t>
            </a:r>
            <a:r>
              <a:rPr lang="en-US" altLang="zh-C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2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：使用异步函数库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常用</a:t>
            </a:r>
            <a:r>
              <a:rPr lang="zh-CN" altLang="en-US" sz="2400" b="1" dirty="0">
                <a:solidFill>
                  <a:srgbClr val="808080"/>
                </a:solidFill>
                <a:latin typeface="+mj-lt"/>
                <a:ea typeface="+mj-ea"/>
                <a:cs typeface="+mj-cs"/>
              </a:rPr>
              <a:t>的异步库：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 err="1">
                <a:solidFill>
                  <a:srgbClr val="808080"/>
                </a:solidFill>
                <a:latin typeface="+mj-lt"/>
                <a:ea typeface="+mj-ea"/>
                <a:cs typeface="+mj-cs"/>
              </a:rPr>
              <a:t>async.js</a:t>
            </a:r>
            <a:endParaRPr lang="en-US" altLang="zh-CN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400" b="1" dirty="0" err="1">
                <a:solidFill>
                  <a:srgbClr val="808080"/>
                </a:solidFill>
                <a:latin typeface="+mj-lt"/>
                <a:ea typeface="+mj-ea"/>
                <a:cs typeface="+mj-cs"/>
              </a:rPr>
              <a:t>co.js</a:t>
            </a:r>
            <a:endParaRPr lang="zh-CN" altLang="en-US" sz="2400" b="1" dirty="0">
              <a:solidFill>
                <a:srgbClr val="80808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DECBFFF-9F3C-9349-85D5-7EC403CD4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2942" y="0"/>
            <a:ext cx="75261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94523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 Título"/>
          <p:cNvSpPr txBox="1"/>
          <p:nvPr/>
        </p:nvSpPr>
        <p:spPr>
          <a:xfrm>
            <a:off x="930244" y="414482"/>
            <a:ext cx="8354291" cy="713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5700"/>
              </a:lnSpc>
              <a:defRPr sz="2400" b="1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buSzPct val="100000"/>
              <a:defRPr sz="2400" b="1">
                <a:solidFill>
                  <a:srgbClr val="80808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lang="zh-CN" altLang="en-US" dirty="0">
                <a:sym typeface="Arial"/>
              </a:rPr>
              <a:t>异步函数的发展</a:t>
            </a:r>
            <a:endParaRPr lang="en-US" altLang="zh-CN" dirty="0">
              <a:sym typeface="Arial"/>
            </a:endParaRPr>
          </a:p>
        </p:txBody>
      </p:sp>
      <p:pic>
        <p:nvPicPr>
          <p:cNvPr id="122" name="图片 11" descr="图片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7955" y="535391"/>
            <a:ext cx="444501" cy="4254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B140EA3C-4F0B-944B-B858-2130068500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9111" y="0"/>
            <a:ext cx="83537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10159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 advAuto="0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8F8F8F"/>
      </a:accent3>
      <a:accent4>
        <a:srgbClr val="707070"/>
      </a:accent4>
      <a:accent5>
        <a:srgbClr val="B5CBE7"/>
      </a:accent5>
      <a:accent6>
        <a:srgbClr val="D7712B"/>
      </a:accent6>
      <a:hlink>
        <a:srgbClr val="0000FF"/>
      </a:hlink>
      <a:folHlink>
        <a:srgbClr val="FF00FF"/>
      </a:folHlink>
    </a:clrScheme>
    <a:fontScheme name="Office 主题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dist="53882" dir="13500000" rotWithShape="0">
              <a:srgbClr val="E7E6E6">
                <a:alpha val="50000"/>
              </a:srgbClr>
            </a:outerShdw>
          </a:effectLst>
        </a:effectStyle>
        <a:effectStyle>
          <a:effectLst>
            <a:outerShdw dist="53882" dir="13500000" rotWithShape="0">
              <a:srgbClr val="E7E6E6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>
          <a:outerShdw dist="53882" dir="13500000" rotWithShape="0">
            <a:srgbClr val="E7E6E6">
              <a:alpha val="5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8F8F8F"/>
      </a:accent3>
      <a:accent4>
        <a:srgbClr val="707070"/>
      </a:accent4>
      <a:accent5>
        <a:srgbClr val="B5CBE7"/>
      </a:accent5>
      <a:accent6>
        <a:srgbClr val="D7712B"/>
      </a:accent6>
      <a:hlink>
        <a:srgbClr val="0000FF"/>
      </a:hlink>
      <a:folHlink>
        <a:srgbClr val="FF00FF"/>
      </a:folHlink>
    </a:clrScheme>
    <a:fontScheme name="Office 主题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dist="53882" dir="13500000" rotWithShape="0">
              <a:srgbClr val="E7E6E6">
                <a:alpha val="50000"/>
              </a:srgbClr>
            </a:outerShdw>
          </a:effectLst>
        </a:effectStyle>
        <a:effectStyle>
          <a:effectLst>
            <a:outerShdw dist="53882" dir="13500000" rotWithShape="0">
              <a:srgbClr val="E7E6E6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>
          <a:outerShdw dist="53882" dir="13500000" rotWithShape="0">
            <a:srgbClr val="E7E6E6">
              <a:alpha val="5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39581</TotalTime>
  <Words>696</Words>
  <Application>Microsoft Macintosh PowerPoint</Application>
  <PresentationFormat>宽屏</PresentationFormat>
  <Paragraphs>96</Paragraphs>
  <Slides>15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/>
  <cp:keywords/>
  <dc:description/>
  <cp:lastModifiedBy>萧 镇升</cp:lastModifiedBy>
  <cp:revision>238</cp:revision>
  <dcterms:modified xsi:type="dcterms:W3CDTF">2019-03-11T08:45:58Z</dcterms:modified>
  <cp:category/>
</cp:coreProperties>
</file>